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76" d="100"/>
          <a:sy n="76" d="100"/>
        </p:scale>
        <p:origin x="126" y="76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8E0F47B-17AC-40D2-BF21-C7A6393512EB}" type="datetimeFigureOut">
              <a:rPr lang="en-US" smtClean="0"/>
              <a:t>2/1/2017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9DE360D-5E26-496D-9979-EE4E26A63AEB}" type="slidenum">
              <a:rPr lang="en-US" smtClean="0"/>
              <a:t>‹#›</a:t>
            </a:fld>
            <a:endParaRPr lang="en-US"/>
          </a:p>
        </p:txBody>
      </p:sp>
    </p:spTree>
    <p:extLst>
      <p:ext uri="{BB962C8B-B14F-4D97-AF65-F5344CB8AC3E}">
        <p14:creationId xmlns:p14="http://schemas.microsoft.com/office/powerpoint/2010/main" val="2139268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8E0F47B-17AC-40D2-BF21-C7A6393512EB}" type="datetimeFigureOut">
              <a:rPr lang="en-US" smtClean="0"/>
              <a:t>2/1/2017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9DE360D-5E26-496D-9979-EE4E26A63AEB}" type="slidenum">
              <a:rPr lang="en-US" smtClean="0"/>
              <a:t>‹#›</a:t>
            </a:fld>
            <a:endParaRPr lang="en-US"/>
          </a:p>
        </p:txBody>
      </p:sp>
    </p:spTree>
    <p:extLst>
      <p:ext uri="{BB962C8B-B14F-4D97-AF65-F5344CB8AC3E}">
        <p14:creationId xmlns:p14="http://schemas.microsoft.com/office/powerpoint/2010/main" val="38284459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8E0F47B-17AC-40D2-BF21-C7A6393512EB}" type="datetimeFigureOut">
              <a:rPr lang="en-US" smtClean="0"/>
              <a:t>2/1/2017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9DE360D-5E26-496D-9979-EE4E26A63AEB}" type="slidenum">
              <a:rPr lang="en-US" smtClean="0"/>
              <a:t>‹#›</a:t>
            </a:fld>
            <a:endParaRPr lang="en-US"/>
          </a:p>
        </p:txBody>
      </p:sp>
    </p:spTree>
    <p:extLst>
      <p:ext uri="{BB962C8B-B14F-4D97-AF65-F5344CB8AC3E}">
        <p14:creationId xmlns:p14="http://schemas.microsoft.com/office/powerpoint/2010/main" val="21419565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8E0F47B-17AC-40D2-BF21-C7A6393512EB}" type="datetimeFigureOut">
              <a:rPr lang="en-US" smtClean="0"/>
              <a:t>2/1/2017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9DE360D-5E26-496D-9979-EE4E26A63AEB}" type="slidenum">
              <a:rPr lang="en-US" smtClean="0"/>
              <a:t>‹#›</a:t>
            </a:fld>
            <a:endParaRPr lang="en-US"/>
          </a:p>
        </p:txBody>
      </p:sp>
    </p:spTree>
    <p:extLst>
      <p:ext uri="{BB962C8B-B14F-4D97-AF65-F5344CB8AC3E}">
        <p14:creationId xmlns:p14="http://schemas.microsoft.com/office/powerpoint/2010/main" val="12094887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8E0F47B-17AC-40D2-BF21-C7A6393512EB}" type="datetimeFigureOut">
              <a:rPr lang="en-US" smtClean="0"/>
              <a:t>2/1/2017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9DE360D-5E26-496D-9979-EE4E26A63AEB}" type="slidenum">
              <a:rPr lang="en-US" smtClean="0"/>
              <a:t>‹#›</a:t>
            </a:fld>
            <a:endParaRPr lang="en-US"/>
          </a:p>
        </p:txBody>
      </p:sp>
    </p:spTree>
    <p:extLst>
      <p:ext uri="{BB962C8B-B14F-4D97-AF65-F5344CB8AC3E}">
        <p14:creationId xmlns:p14="http://schemas.microsoft.com/office/powerpoint/2010/main" val="9373944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8E0F47B-17AC-40D2-BF21-C7A6393512EB}" type="datetimeFigureOut">
              <a:rPr lang="en-US" smtClean="0"/>
              <a:t>2/1/2017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9DE360D-5E26-496D-9979-EE4E26A63AEB}" type="slidenum">
              <a:rPr lang="en-US" smtClean="0"/>
              <a:t>‹#›</a:t>
            </a:fld>
            <a:endParaRPr lang="en-US"/>
          </a:p>
        </p:txBody>
      </p:sp>
    </p:spTree>
    <p:extLst>
      <p:ext uri="{BB962C8B-B14F-4D97-AF65-F5344CB8AC3E}">
        <p14:creationId xmlns:p14="http://schemas.microsoft.com/office/powerpoint/2010/main" val="41264738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8E0F47B-17AC-40D2-BF21-C7A6393512EB}" type="datetimeFigureOut">
              <a:rPr lang="en-US" smtClean="0"/>
              <a:t>2/1/2017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9DE360D-5E26-496D-9979-EE4E26A63AEB}" type="slidenum">
              <a:rPr lang="en-US" smtClean="0"/>
              <a:t>‹#›</a:t>
            </a:fld>
            <a:endParaRPr lang="en-US"/>
          </a:p>
        </p:txBody>
      </p:sp>
    </p:spTree>
    <p:extLst>
      <p:ext uri="{BB962C8B-B14F-4D97-AF65-F5344CB8AC3E}">
        <p14:creationId xmlns:p14="http://schemas.microsoft.com/office/powerpoint/2010/main" val="36157305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8E0F47B-17AC-40D2-BF21-C7A6393512EB}" type="datetimeFigureOut">
              <a:rPr lang="en-US" smtClean="0"/>
              <a:t>2/1/2017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9DE360D-5E26-496D-9979-EE4E26A63AEB}" type="slidenum">
              <a:rPr lang="en-US" smtClean="0"/>
              <a:t>‹#›</a:t>
            </a:fld>
            <a:endParaRPr lang="en-US"/>
          </a:p>
        </p:txBody>
      </p:sp>
    </p:spTree>
    <p:extLst>
      <p:ext uri="{BB962C8B-B14F-4D97-AF65-F5344CB8AC3E}">
        <p14:creationId xmlns:p14="http://schemas.microsoft.com/office/powerpoint/2010/main" val="37711276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8E0F47B-17AC-40D2-BF21-C7A6393512EB}" type="datetimeFigureOut">
              <a:rPr lang="en-US" smtClean="0"/>
              <a:t>2/1/2017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9DE360D-5E26-496D-9979-EE4E26A63AEB}" type="slidenum">
              <a:rPr lang="en-US" smtClean="0"/>
              <a:t>‹#›</a:t>
            </a:fld>
            <a:endParaRPr lang="en-US"/>
          </a:p>
        </p:txBody>
      </p:sp>
    </p:spTree>
    <p:extLst>
      <p:ext uri="{BB962C8B-B14F-4D97-AF65-F5344CB8AC3E}">
        <p14:creationId xmlns:p14="http://schemas.microsoft.com/office/powerpoint/2010/main" val="2137149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8E0F47B-17AC-40D2-BF21-C7A6393512EB}" type="datetimeFigureOut">
              <a:rPr lang="en-US" smtClean="0"/>
              <a:t>2/1/2017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9DE360D-5E26-496D-9979-EE4E26A63AEB}" type="slidenum">
              <a:rPr lang="en-US" smtClean="0"/>
              <a:t>‹#›</a:t>
            </a:fld>
            <a:endParaRPr lang="en-US"/>
          </a:p>
        </p:txBody>
      </p:sp>
    </p:spTree>
    <p:extLst>
      <p:ext uri="{BB962C8B-B14F-4D97-AF65-F5344CB8AC3E}">
        <p14:creationId xmlns:p14="http://schemas.microsoft.com/office/powerpoint/2010/main" val="40886058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8E0F47B-17AC-40D2-BF21-C7A6393512EB}" type="datetimeFigureOut">
              <a:rPr lang="en-US" smtClean="0"/>
              <a:t>2/1/2017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9DE360D-5E26-496D-9979-EE4E26A63AEB}" type="slidenum">
              <a:rPr lang="en-US" smtClean="0"/>
              <a:t>‹#›</a:t>
            </a:fld>
            <a:endParaRPr lang="en-US"/>
          </a:p>
        </p:txBody>
      </p:sp>
    </p:spTree>
    <p:extLst>
      <p:ext uri="{BB962C8B-B14F-4D97-AF65-F5344CB8AC3E}">
        <p14:creationId xmlns:p14="http://schemas.microsoft.com/office/powerpoint/2010/main" val="22107241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31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8E0F47B-17AC-40D2-BF21-C7A6393512EB}" type="datetimeFigureOut">
              <a:rPr lang="en-US" smtClean="0"/>
              <a:t>2/1/2017</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9DE360D-5E26-496D-9979-EE4E26A63AEB}" type="slidenum">
              <a:rPr lang="en-US" smtClean="0"/>
              <a:t>‹#›</a:t>
            </a:fld>
            <a:endParaRPr lang="en-US"/>
          </a:p>
        </p:txBody>
      </p:sp>
    </p:spTree>
    <p:extLst>
      <p:ext uri="{BB962C8B-B14F-4D97-AF65-F5344CB8AC3E}">
        <p14:creationId xmlns:p14="http://schemas.microsoft.com/office/powerpoint/2010/main" val="25521105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beerandbrewing.com/4060596424/article/whats-with-the-haze" TargetMode="External"/><Relationship Id="rId2" Type="http://schemas.openxmlformats.org/officeDocument/2006/relationships/hyperlink" Target="https://beerandbrewing.com/6800447930/article/go-northeast-young-man-the-regional-juicification-of-america-s-most-popular" TargetMode="External"/><Relationship Id="rId1" Type="http://schemas.openxmlformats.org/officeDocument/2006/relationships/slideLayout" Target="../slideLayouts/slideLayout2.xml"/><Relationship Id="rId5" Type="http://schemas.openxmlformats.org/officeDocument/2006/relationships/hyperlink" Target="https://www.homebrewersassociation.org/how-to-brew/tips-brewing-new-england-ipa/" TargetMode="External"/><Relationship Id="rId4" Type="http://schemas.openxmlformats.org/officeDocument/2006/relationships/hyperlink" Target="https://www.homebrewersassociation.org/news/new-england-ipa-haze-craze/"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beerandbrewing.com/6llttX4yD6qKMUQgAmkg62/article/door-county-brewing-new-england-style-ipa-recipe" TargetMode="External"/><Relationship Id="rId2" Type="http://schemas.openxmlformats.org/officeDocument/2006/relationships/hyperlink" Target="https://beerandbrewing.com/7ivI7bPWso8CUieIEiocom/article/noda-brewing-new-england-style-ipa-recipe" TargetMode="External"/><Relationship Id="rId1" Type="http://schemas.openxmlformats.org/officeDocument/2006/relationships/slideLayout" Target="../slideLayouts/slideLayout2.xml"/><Relationship Id="rId4" Type="http://schemas.openxmlformats.org/officeDocument/2006/relationships/hyperlink" Target="https://beerandbrewing.com/7FW4kwQBtmoQEuk8oU4oYG/article/weldwerks-brewing-co-juicy-bits-new-england-style-ipa"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9900" y="0"/>
            <a:ext cx="13088714" cy="6814312"/>
          </a:xfrm>
          <a:prstGeom prst="rect">
            <a:avLst/>
          </a:prstGeom>
        </p:spPr>
      </p:pic>
      <p:sp>
        <p:nvSpPr>
          <p:cNvPr id="2" name="Title 1"/>
          <p:cNvSpPr>
            <a:spLocks noGrp="1"/>
          </p:cNvSpPr>
          <p:nvPr>
            <p:ph type="ctrTitle"/>
          </p:nvPr>
        </p:nvSpPr>
        <p:spPr>
          <a:xfrm>
            <a:off x="1524000" y="901700"/>
            <a:ext cx="9144000" cy="3776663"/>
          </a:xfrm>
        </p:spPr>
        <p:txBody>
          <a:bodyPr>
            <a:normAutofit fontScale="90000"/>
          </a:bodyPr>
          <a:lstStyle/>
          <a:p>
            <a:r>
              <a:rPr lang="en-US" b="1" dirty="0"/>
              <a:t>Technical Concepts Meeting-Core Style Principles of the New England Pale Ale/New England India Pale Ale</a:t>
            </a:r>
            <a:br>
              <a:rPr lang="en-US" b="1" dirty="0"/>
            </a:br>
            <a:endParaRPr lang="en-US" dirty="0"/>
          </a:p>
        </p:txBody>
      </p:sp>
      <p:sp>
        <p:nvSpPr>
          <p:cNvPr id="3" name="Subtitle 2"/>
          <p:cNvSpPr>
            <a:spLocks noGrp="1"/>
          </p:cNvSpPr>
          <p:nvPr>
            <p:ph type="subTitle" idx="1"/>
          </p:nvPr>
        </p:nvSpPr>
        <p:spPr>
          <a:xfrm>
            <a:off x="1435100" y="4897438"/>
            <a:ext cx="9144000" cy="1655762"/>
          </a:xfrm>
        </p:spPr>
        <p:txBody>
          <a:bodyPr/>
          <a:lstStyle/>
          <a:p>
            <a:r>
              <a:rPr lang="en-US" dirty="0" smtClean="0"/>
              <a:t>With Eric Benda </a:t>
            </a:r>
          </a:p>
          <a:p>
            <a:r>
              <a:rPr lang="en-US" dirty="0" smtClean="0"/>
              <a:t>and Josh Jensen</a:t>
            </a:r>
            <a:endParaRPr lang="en-US" dirty="0"/>
          </a:p>
        </p:txBody>
      </p:sp>
    </p:spTree>
    <p:extLst>
      <p:ext uri="{BB962C8B-B14F-4D97-AF65-F5344CB8AC3E}">
        <p14:creationId xmlns:p14="http://schemas.microsoft.com/office/powerpoint/2010/main" val="17514515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effectLst>
            <a:glow>
              <a:schemeClr val="bg1"/>
            </a:glow>
            <a:outerShdw sx="1000" sy="1000" algn="ctr" rotWithShape="0">
              <a:srgbClr val="000000"/>
            </a:outerShdw>
          </a:effectLst>
        </p:spPr>
        <p:txBody>
          <a:bodyPr/>
          <a:lstStyle/>
          <a:p>
            <a:r>
              <a:rPr lang="en-US" b="1" dirty="0" smtClean="0">
                <a:effectLst>
                  <a:glow rad="38100">
                    <a:schemeClr val="bg1">
                      <a:alpha val="40000"/>
                    </a:schemeClr>
                  </a:glow>
                  <a:outerShdw blurRad="50800" dist="50800" dir="5400000" sx="2000" sy="2000" algn="ctr" rotWithShape="0">
                    <a:srgbClr val="000000">
                      <a:alpha val="43137"/>
                    </a:srgbClr>
                  </a:outerShdw>
                </a:effectLst>
              </a:rPr>
              <a:t>What is NE IPA?</a:t>
            </a:r>
            <a:endParaRPr lang="en-US" b="1" dirty="0">
              <a:effectLst>
                <a:glow rad="38100">
                  <a:schemeClr val="bg1">
                    <a:alpha val="40000"/>
                  </a:schemeClr>
                </a:glow>
                <a:outerShdw blurRad="50800" dist="50800" dir="5400000" sx="2000" sy="2000" algn="ctr" rotWithShape="0">
                  <a:srgbClr val="000000">
                    <a:alpha val="43137"/>
                  </a:srgbClr>
                </a:outerShdw>
              </a:effectLst>
            </a:endParaRPr>
          </a:p>
        </p:txBody>
      </p:sp>
      <p:sp>
        <p:nvSpPr>
          <p:cNvPr id="3" name="Content Placeholder 2"/>
          <p:cNvSpPr>
            <a:spLocks noGrp="1"/>
          </p:cNvSpPr>
          <p:nvPr>
            <p:ph idx="1"/>
          </p:nvPr>
        </p:nvSpPr>
        <p:spPr>
          <a:xfrm>
            <a:off x="838200" y="1825624"/>
            <a:ext cx="7378700" cy="4778375"/>
          </a:xfrm>
        </p:spPr>
        <p:txBody>
          <a:bodyPr/>
          <a:lstStyle/>
          <a:p>
            <a:r>
              <a:rPr lang="en-US" dirty="0"/>
              <a:t>This “style” of beer is only loosely defined, with a dynamic profile that favors a relatively subdued malt bill, fruity/juicy hops, soft water, and English-derived yeast strains.  </a:t>
            </a:r>
            <a:endParaRPr lang="en-US" dirty="0" smtClean="0"/>
          </a:p>
          <a:p>
            <a:r>
              <a:rPr lang="en-US" dirty="0" smtClean="0"/>
              <a:t>These </a:t>
            </a:r>
            <a:r>
              <a:rPr lang="en-US" dirty="0"/>
              <a:t>seem to be the only constants of the style, with obviously wide parameters in each category.  </a:t>
            </a:r>
            <a:endParaRPr lang="en-US" dirty="0" smtClean="0"/>
          </a:p>
          <a:p>
            <a:r>
              <a:rPr lang="en-US" dirty="0" smtClean="0"/>
              <a:t>Tonight's </a:t>
            </a:r>
            <a:r>
              <a:rPr lang="en-US" dirty="0"/>
              <a:t>discussion will focus on what our own research and experimentation has proven successful, and what hasn't.</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29599" y="1572756"/>
            <a:ext cx="3975101" cy="5300135"/>
          </a:xfrm>
          <a:prstGeom prst="rect">
            <a:avLst/>
          </a:prstGeom>
        </p:spPr>
      </p:pic>
    </p:spTree>
    <p:extLst>
      <p:ext uri="{BB962C8B-B14F-4D97-AF65-F5344CB8AC3E}">
        <p14:creationId xmlns:p14="http://schemas.microsoft.com/office/powerpoint/2010/main" val="239194366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62075"/>
          </a:xfrm>
        </p:spPr>
        <p:txBody>
          <a:bodyPr/>
          <a:lstStyle/>
          <a:p>
            <a:r>
              <a:rPr lang="en-US" b="1" dirty="0"/>
              <a:t>Grain </a:t>
            </a:r>
            <a:r>
              <a:rPr lang="en-US" b="1" dirty="0" smtClean="0"/>
              <a:t>Bill</a:t>
            </a:r>
            <a:endParaRPr lang="en-US" b="1" dirty="0"/>
          </a:p>
        </p:txBody>
      </p:sp>
      <p:sp>
        <p:nvSpPr>
          <p:cNvPr id="3" name="Content Placeholder 2"/>
          <p:cNvSpPr>
            <a:spLocks noGrp="1"/>
          </p:cNvSpPr>
          <p:nvPr>
            <p:ph idx="1"/>
          </p:nvPr>
        </p:nvSpPr>
        <p:spPr>
          <a:xfrm>
            <a:off x="838200" y="1910442"/>
            <a:ext cx="10515600" cy="4947557"/>
          </a:xfrm>
        </p:spPr>
        <p:txBody>
          <a:bodyPr>
            <a:normAutofit lnSpcReduction="10000"/>
          </a:bodyPr>
          <a:lstStyle/>
          <a:p>
            <a:pPr lvl="0"/>
            <a:r>
              <a:rPr lang="en-US" dirty="0"/>
              <a:t>Base malts with low SRM </a:t>
            </a:r>
            <a:r>
              <a:rPr lang="en-US" dirty="0" smtClean="0"/>
              <a:t>                                                                             and clean flavor </a:t>
            </a:r>
            <a:r>
              <a:rPr lang="en-US" dirty="0"/>
              <a:t>profiles </a:t>
            </a:r>
            <a:r>
              <a:rPr lang="en-US" dirty="0" smtClean="0"/>
              <a:t>                                                                                 are favored</a:t>
            </a:r>
            <a:endParaRPr lang="en-US" dirty="0"/>
          </a:p>
          <a:p>
            <a:pPr lvl="0"/>
            <a:r>
              <a:rPr lang="en-US" dirty="0"/>
              <a:t>Pale Ale Malt</a:t>
            </a:r>
          </a:p>
          <a:p>
            <a:pPr lvl="0"/>
            <a:r>
              <a:rPr lang="en-US" dirty="0"/>
              <a:t>Standard Two Row</a:t>
            </a:r>
          </a:p>
          <a:p>
            <a:pPr lvl="0"/>
            <a:r>
              <a:rPr lang="en-US" dirty="0"/>
              <a:t>Golden Promise (but  consider blending with one of the previous Pale malts)</a:t>
            </a:r>
          </a:p>
          <a:p>
            <a:pPr lvl="0"/>
            <a:r>
              <a:rPr lang="en-US" dirty="0" smtClean="0"/>
              <a:t>Pilsner – this </a:t>
            </a:r>
            <a:r>
              <a:rPr lang="en-US" dirty="0"/>
              <a:t>is a controversial malt that came up in our discussions.  There are commercial breweries and homebrewers alike using Pilsner in this style, most likely due to the SRM.  Eric and I agree that due to the distinct flavor of Pilsner malt, if used at all, it should be blended, probably no more than 20-25% of base malt</a:t>
            </a:r>
            <a:r>
              <a:rPr lang="en-US" dirty="0" smtClean="0"/>
              <a:t>.</a:t>
            </a:r>
            <a:endParaRPr lang="en-US"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41951" y="-18339"/>
            <a:ext cx="7262749" cy="3781168"/>
          </a:xfrm>
          <a:prstGeom prst="rect">
            <a:avLst/>
          </a:prstGeom>
        </p:spPr>
      </p:pic>
    </p:spTree>
    <p:extLst>
      <p:ext uri="{BB962C8B-B14F-4D97-AF65-F5344CB8AC3E}">
        <p14:creationId xmlns:p14="http://schemas.microsoft.com/office/powerpoint/2010/main" val="25134367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Adjuncts</a:t>
            </a:r>
            <a:endParaRPr lang="en-US" b="1" dirty="0"/>
          </a:p>
        </p:txBody>
      </p:sp>
      <p:sp>
        <p:nvSpPr>
          <p:cNvPr id="3" name="Content Placeholder 2"/>
          <p:cNvSpPr>
            <a:spLocks noGrp="1"/>
          </p:cNvSpPr>
          <p:nvPr>
            <p:ph idx="1"/>
          </p:nvPr>
        </p:nvSpPr>
        <p:spPr>
          <a:xfrm>
            <a:off x="838201" y="1825624"/>
            <a:ext cx="10515600" cy="4362905"/>
          </a:xfrm>
        </p:spPr>
        <p:txBody>
          <a:bodyPr/>
          <a:lstStyle/>
          <a:p>
            <a:r>
              <a:rPr lang="en-US" dirty="0" smtClean="0"/>
              <a:t>Flaked Oats – Increase body in the beer, 5-15% of grain bill, body and </a:t>
            </a:r>
            <a:r>
              <a:rPr lang="en-US" dirty="0" err="1" smtClean="0"/>
              <a:t>mouthfeel</a:t>
            </a:r>
            <a:r>
              <a:rPr lang="en-US" dirty="0" smtClean="0"/>
              <a:t> is the goal, not “oat flavor”.</a:t>
            </a:r>
          </a:p>
          <a:p>
            <a:pPr lvl="0"/>
            <a:r>
              <a:rPr lang="en-US" dirty="0"/>
              <a:t>Flaked </a:t>
            </a:r>
            <a:r>
              <a:rPr lang="en-US" dirty="0" smtClean="0"/>
              <a:t>Wheat – use in </a:t>
            </a:r>
            <a:r>
              <a:rPr lang="en-US" dirty="0"/>
              <a:t>combination with flaked oats, </a:t>
            </a:r>
            <a:r>
              <a:rPr lang="en-US" dirty="0" smtClean="0"/>
              <a:t>makes the </a:t>
            </a:r>
            <a:r>
              <a:rPr lang="en-US" dirty="0"/>
              <a:t>beer overly messy and too “</a:t>
            </a:r>
            <a:r>
              <a:rPr lang="en-US" dirty="0" smtClean="0"/>
              <a:t>thick”, 30</a:t>
            </a:r>
            <a:r>
              <a:rPr lang="en-US" dirty="0"/>
              <a:t>% flaked adjunct was </a:t>
            </a:r>
            <a:r>
              <a:rPr lang="en-US" dirty="0" smtClean="0"/>
              <a:t>the </a:t>
            </a:r>
            <a:r>
              <a:rPr lang="en-US" dirty="0"/>
              <a:t>tipping point between haze/body, and messy/out of whack beer</a:t>
            </a:r>
            <a:r>
              <a:rPr lang="en-US" dirty="0" smtClean="0"/>
              <a:t>.</a:t>
            </a:r>
          </a:p>
          <a:p>
            <a:r>
              <a:rPr lang="en-US" dirty="0"/>
              <a:t>White </a:t>
            </a:r>
            <a:r>
              <a:rPr lang="en-US" dirty="0" smtClean="0"/>
              <a:t>Wheat – Is a </a:t>
            </a:r>
            <a:r>
              <a:rPr lang="en-US" dirty="0"/>
              <a:t>key ingredient.  Some commercial breweries </a:t>
            </a:r>
            <a:r>
              <a:rPr lang="en-US" dirty="0" smtClean="0"/>
              <a:t>do </a:t>
            </a:r>
            <a:r>
              <a:rPr lang="en-US" dirty="0"/>
              <a:t>not use oats at </a:t>
            </a:r>
            <a:r>
              <a:rPr lang="en-US" dirty="0" smtClean="0"/>
              <a:t>all. Hard </a:t>
            </a:r>
            <a:r>
              <a:rPr lang="en-US" dirty="0"/>
              <a:t>to </a:t>
            </a:r>
            <a:r>
              <a:rPr lang="en-US" dirty="0" smtClean="0"/>
              <a:t>believe </a:t>
            </a:r>
            <a:r>
              <a:rPr lang="en-US" dirty="0"/>
              <a:t>they aren't using </a:t>
            </a:r>
            <a:r>
              <a:rPr lang="en-US" dirty="0" smtClean="0"/>
              <a:t>some </a:t>
            </a:r>
            <a:r>
              <a:rPr lang="en-US" dirty="0"/>
              <a:t>percentage of wheat malt.  5-15% seems about </a:t>
            </a:r>
            <a:r>
              <a:rPr lang="en-US" dirty="0" smtClean="0"/>
              <a:t>right, personally </a:t>
            </a:r>
            <a:r>
              <a:rPr lang="en-US" dirty="0"/>
              <a:t>favor </a:t>
            </a:r>
            <a:r>
              <a:rPr lang="en-US" dirty="0" smtClean="0"/>
              <a:t>White </a:t>
            </a:r>
            <a:r>
              <a:rPr lang="en-US" dirty="0"/>
              <a:t>Wheat over oats, at a ratio of 2:1.</a:t>
            </a:r>
          </a:p>
          <a:p>
            <a:pPr lvl="0"/>
            <a:endParaRPr lang="en-US" dirty="0"/>
          </a:p>
          <a:p>
            <a:endParaRPr lang="en-US" dirty="0"/>
          </a:p>
        </p:txBody>
      </p:sp>
    </p:spTree>
    <p:extLst>
      <p:ext uri="{BB962C8B-B14F-4D97-AF65-F5344CB8AC3E}">
        <p14:creationId xmlns:p14="http://schemas.microsoft.com/office/powerpoint/2010/main" val="250502531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Adjuncts</a:t>
            </a:r>
            <a:endParaRPr lang="en-US" b="1" dirty="0"/>
          </a:p>
        </p:txBody>
      </p:sp>
      <p:sp>
        <p:nvSpPr>
          <p:cNvPr id="3" name="Content Placeholder 2"/>
          <p:cNvSpPr>
            <a:spLocks noGrp="1"/>
          </p:cNvSpPr>
          <p:nvPr>
            <p:ph idx="1"/>
          </p:nvPr>
        </p:nvSpPr>
        <p:spPr>
          <a:xfrm>
            <a:off x="838200" y="1690688"/>
            <a:ext cx="10515600" cy="5167312"/>
          </a:xfrm>
        </p:spPr>
        <p:txBody>
          <a:bodyPr>
            <a:normAutofit/>
          </a:bodyPr>
          <a:lstStyle/>
          <a:p>
            <a:r>
              <a:rPr lang="en-US" dirty="0" smtClean="0"/>
              <a:t>Flour – DOES NOT BELONG!  </a:t>
            </a:r>
            <a:r>
              <a:rPr lang="en-US" dirty="0"/>
              <a:t>Yes, it has been </a:t>
            </a:r>
            <a:r>
              <a:rPr lang="en-US" dirty="0" smtClean="0"/>
              <a:t>                                      used</a:t>
            </a:r>
            <a:r>
              <a:rPr lang="en-US" dirty="0"/>
              <a:t>, but with poor result.  There are other </a:t>
            </a:r>
            <a:r>
              <a:rPr lang="en-US" dirty="0" smtClean="0"/>
              <a:t>                                       ways </a:t>
            </a:r>
            <a:r>
              <a:rPr lang="en-US" dirty="0"/>
              <a:t>to achieve haze without sloppily adding </a:t>
            </a:r>
            <a:r>
              <a:rPr lang="en-US" dirty="0" smtClean="0"/>
              <a:t>                             adjuncts </a:t>
            </a:r>
            <a:r>
              <a:rPr lang="en-US" dirty="0"/>
              <a:t>“just because</a:t>
            </a:r>
            <a:r>
              <a:rPr lang="en-US" dirty="0" smtClean="0"/>
              <a:t>”.</a:t>
            </a:r>
          </a:p>
          <a:p>
            <a:r>
              <a:rPr lang="en-US" dirty="0" smtClean="0"/>
              <a:t>Dextrose – </a:t>
            </a:r>
            <a:r>
              <a:rPr lang="en-US" dirty="0"/>
              <a:t>use dextrose to bump ABV and </a:t>
            </a:r>
            <a:r>
              <a:rPr lang="en-US" dirty="0" smtClean="0"/>
              <a:t>                                      balance </a:t>
            </a:r>
            <a:r>
              <a:rPr lang="en-US" dirty="0"/>
              <a:t>out the body provided by oats and wheat.  </a:t>
            </a:r>
            <a:r>
              <a:rPr lang="en-US" dirty="0" smtClean="0"/>
              <a:t>                         Body </a:t>
            </a:r>
            <a:r>
              <a:rPr lang="en-US" dirty="0"/>
              <a:t>should come from ingredients, not excess unfermented sugar</a:t>
            </a:r>
            <a:r>
              <a:rPr lang="en-US" dirty="0" smtClean="0"/>
              <a:t>.</a:t>
            </a:r>
          </a:p>
          <a:p>
            <a:r>
              <a:rPr lang="en-US" dirty="0" smtClean="0"/>
              <a:t>Lactose – </a:t>
            </a:r>
            <a:r>
              <a:rPr lang="en-US" dirty="0"/>
              <a:t>“Milkshake” IPA popularized by a collaboration between Tired Hands and </a:t>
            </a:r>
            <a:r>
              <a:rPr lang="en-US" dirty="0" err="1"/>
              <a:t>Omnipollo</a:t>
            </a:r>
            <a:r>
              <a:rPr lang="en-US" dirty="0"/>
              <a:t> brewing, originally made as a jab at the NEIPA haters, the attempt was to make a beer that was as murky and muddy as possible</a:t>
            </a:r>
            <a:r>
              <a:rPr lang="en-US" dirty="0" smtClean="0"/>
              <a:t>.</a:t>
            </a:r>
            <a:r>
              <a:rPr lang="en-US" dirty="0"/>
              <a:t> </a:t>
            </a:r>
            <a:r>
              <a:rPr lang="en-US" dirty="0" smtClean="0"/>
              <a:t> A </a:t>
            </a:r>
            <a:r>
              <a:rPr lang="en-US" dirty="0"/>
              <a:t>pound of lactose per five gallons really does something special for this style of beer.</a:t>
            </a:r>
            <a:endParaRPr lang="en-US" dirty="0" smtClean="0"/>
          </a:p>
          <a:p>
            <a:endParaRPr lang="en-US" dirty="0" smtClean="0"/>
          </a:p>
          <a:p>
            <a:endParaRPr lang="en-US" dirty="0"/>
          </a:p>
          <a:p>
            <a:endParaRPr lang="en-US" dirty="0"/>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l="9317"/>
          <a:stretch/>
        </p:blipFill>
        <p:spPr>
          <a:xfrm>
            <a:off x="8441871" y="-12706"/>
            <a:ext cx="3761025" cy="4147463"/>
          </a:xfrm>
          <a:prstGeom prst="rect">
            <a:avLst/>
          </a:prstGeom>
        </p:spPr>
      </p:pic>
    </p:spTree>
    <p:extLst>
      <p:ext uri="{BB962C8B-B14F-4D97-AF65-F5344CB8AC3E}">
        <p14:creationId xmlns:p14="http://schemas.microsoft.com/office/powerpoint/2010/main" val="160607350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Hops</a:t>
            </a:r>
            <a:endParaRPr lang="en-US" b="1" dirty="0"/>
          </a:p>
        </p:txBody>
      </p:sp>
      <p:sp>
        <p:nvSpPr>
          <p:cNvPr id="3" name="Content Placeholder 2"/>
          <p:cNvSpPr>
            <a:spLocks noGrp="1"/>
          </p:cNvSpPr>
          <p:nvPr>
            <p:ph idx="1"/>
          </p:nvPr>
        </p:nvSpPr>
        <p:spPr>
          <a:xfrm>
            <a:off x="838200" y="1825624"/>
            <a:ext cx="10515600" cy="5032375"/>
          </a:xfrm>
        </p:spPr>
        <p:txBody>
          <a:bodyPr/>
          <a:lstStyle/>
          <a:p>
            <a:pPr lvl="0"/>
            <a:r>
              <a:rPr lang="en-US" dirty="0" smtClean="0"/>
              <a:t>IBUs – perceived </a:t>
            </a:r>
            <a:r>
              <a:rPr lang="en-US" dirty="0"/>
              <a:t>bitterness should be </a:t>
            </a:r>
            <a:r>
              <a:rPr lang="en-US" dirty="0" smtClean="0"/>
              <a:t>                                                  very </a:t>
            </a:r>
            <a:r>
              <a:rPr lang="en-US" dirty="0"/>
              <a:t>low for an IPA, 30+/- IBUs </a:t>
            </a:r>
            <a:r>
              <a:rPr lang="en-US" dirty="0" smtClean="0"/>
              <a:t>not                                                  uncommon</a:t>
            </a:r>
            <a:r>
              <a:rPr lang="en-US" dirty="0"/>
              <a:t>.  IBU contribution coming </a:t>
            </a:r>
            <a:r>
              <a:rPr lang="en-US" dirty="0" smtClean="0"/>
              <a:t>                                                  primarily </a:t>
            </a:r>
            <a:r>
              <a:rPr lang="en-US" dirty="0"/>
              <a:t>from 60 minute addition, </a:t>
            </a:r>
            <a:r>
              <a:rPr lang="en-US" dirty="0" smtClean="0"/>
              <a:t>                                           somewhere </a:t>
            </a:r>
            <a:r>
              <a:rPr lang="en-US" dirty="0"/>
              <a:t>around ½ </a:t>
            </a:r>
            <a:r>
              <a:rPr lang="en-US" dirty="0" err="1"/>
              <a:t>oz</a:t>
            </a:r>
            <a:r>
              <a:rPr lang="en-US" dirty="0"/>
              <a:t>, depending </a:t>
            </a:r>
            <a:r>
              <a:rPr lang="en-US" dirty="0" smtClean="0"/>
              <a:t>                                                       on </a:t>
            </a:r>
            <a:r>
              <a:rPr lang="en-US" dirty="0"/>
              <a:t>the hop.</a:t>
            </a:r>
          </a:p>
          <a:p>
            <a:pPr lvl="0"/>
            <a:r>
              <a:rPr lang="en-US" dirty="0"/>
              <a:t>Flameout </a:t>
            </a:r>
            <a:r>
              <a:rPr lang="en-US" dirty="0" smtClean="0"/>
              <a:t>hops – </a:t>
            </a:r>
            <a:r>
              <a:rPr lang="en-US" dirty="0"/>
              <a:t>Where I typically start my large additions, usually an </a:t>
            </a:r>
            <a:r>
              <a:rPr lang="en-US" dirty="0" smtClean="0"/>
              <a:t>oz. </a:t>
            </a:r>
            <a:r>
              <a:rPr lang="en-US" dirty="0"/>
              <a:t>of each </a:t>
            </a:r>
            <a:r>
              <a:rPr lang="en-US" dirty="0" smtClean="0"/>
              <a:t>variety.  </a:t>
            </a:r>
            <a:r>
              <a:rPr lang="en-US" dirty="0"/>
              <a:t>Eric does not typically use a flameout addition.  This difference seems common among commercial breweries as well.  Flameout hops will have some IBU contribution due to the temperature of the wort, but significantly less than any addition added during active boiling.</a:t>
            </a:r>
          </a:p>
          <a:p>
            <a:endParaRPr lang="en-US" dirty="0"/>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l="10151" r="5966"/>
          <a:stretch/>
        </p:blipFill>
        <p:spPr>
          <a:xfrm>
            <a:off x="7082979" y="-12700"/>
            <a:ext cx="5127171" cy="4074886"/>
          </a:xfrm>
          <a:prstGeom prst="rect">
            <a:avLst/>
          </a:prstGeom>
        </p:spPr>
      </p:pic>
    </p:spTree>
    <p:extLst>
      <p:ext uri="{BB962C8B-B14F-4D97-AF65-F5344CB8AC3E}">
        <p14:creationId xmlns:p14="http://schemas.microsoft.com/office/powerpoint/2010/main" val="199043237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Hops</a:t>
            </a:r>
            <a:endParaRPr lang="en-US" b="1" dirty="0"/>
          </a:p>
        </p:txBody>
      </p:sp>
      <p:sp>
        <p:nvSpPr>
          <p:cNvPr id="3" name="Content Placeholder 2"/>
          <p:cNvSpPr>
            <a:spLocks noGrp="1"/>
          </p:cNvSpPr>
          <p:nvPr>
            <p:ph idx="1"/>
          </p:nvPr>
        </p:nvSpPr>
        <p:spPr>
          <a:xfrm>
            <a:off x="838200" y="1825625"/>
            <a:ext cx="10515600" cy="4852762"/>
          </a:xfrm>
        </p:spPr>
        <p:txBody>
          <a:bodyPr>
            <a:normAutofit/>
          </a:bodyPr>
          <a:lstStyle/>
          <a:p>
            <a:pPr lvl="0"/>
            <a:r>
              <a:rPr lang="en-US" dirty="0"/>
              <a:t>Whirlpool </a:t>
            </a:r>
            <a:r>
              <a:rPr lang="en-US" dirty="0" smtClean="0"/>
              <a:t>hops – Both </a:t>
            </a:r>
            <a:r>
              <a:rPr lang="en-US" dirty="0"/>
              <a:t>Eric and I utilize the whirlpool technique for the bulk of our kettle hop additions.  I typically shoot for 4-6 </a:t>
            </a:r>
            <a:r>
              <a:rPr lang="en-US" dirty="0" err="1"/>
              <a:t>oz</a:t>
            </a:r>
            <a:r>
              <a:rPr lang="en-US" dirty="0"/>
              <a:t> in the whirlpool.  The key to whirlpool additions is temperature.  Sub-180 degrees.  There are reports that state that alpha acids will isomerize above 175 degrees, and boiling hops drives off flavor and aroma.  180 degree additions have been touted in many homebrew forums, but some science says 175 is the magic number.  30 minutes is a common time limit before continuing to actively cool wort, I've heard as high as 60 minute whirlpools.  This technique can be applied to a hop stand, if one did not have the necessary equipment to whirlpool their wort.</a:t>
            </a:r>
          </a:p>
          <a:p>
            <a:endParaRPr lang="en-US" dirty="0"/>
          </a:p>
        </p:txBody>
      </p:sp>
    </p:spTree>
    <p:extLst>
      <p:ext uri="{BB962C8B-B14F-4D97-AF65-F5344CB8AC3E}">
        <p14:creationId xmlns:p14="http://schemas.microsoft.com/office/powerpoint/2010/main" val="256675003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Hops</a:t>
            </a:r>
            <a:endParaRPr lang="en-US" b="1" dirty="0"/>
          </a:p>
        </p:txBody>
      </p:sp>
      <p:sp>
        <p:nvSpPr>
          <p:cNvPr id="3" name="Content Placeholder 2"/>
          <p:cNvSpPr>
            <a:spLocks noGrp="1"/>
          </p:cNvSpPr>
          <p:nvPr>
            <p:ph idx="1"/>
          </p:nvPr>
        </p:nvSpPr>
        <p:spPr>
          <a:xfrm>
            <a:off x="838200" y="1825625"/>
            <a:ext cx="6721929" cy="4885418"/>
          </a:xfrm>
        </p:spPr>
        <p:txBody>
          <a:bodyPr/>
          <a:lstStyle/>
          <a:p>
            <a:r>
              <a:rPr lang="en-US" dirty="0"/>
              <a:t>Hop </a:t>
            </a:r>
            <a:r>
              <a:rPr lang="en-US" dirty="0" err="1" smtClean="0"/>
              <a:t>Varities</a:t>
            </a:r>
            <a:r>
              <a:rPr lang="en-US" dirty="0" smtClean="0"/>
              <a:t> – </a:t>
            </a:r>
            <a:r>
              <a:rPr lang="en-US" dirty="0"/>
              <a:t>J</a:t>
            </a:r>
            <a:r>
              <a:rPr lang="en-US" dirty="0" smtClean="0"/>
              <a:t>uicy</a:t>
            </a:r>
            <a:r>
              <a:rPr lang="en-US" dirty="0"/>
              <a:t>, citrus forward hops are preferred in this style.  Galaxy is a favorite of the NEIPA brewer.  Citra, Mosaic, Vic Secret, Ella, </a:t>
            </a:r>
            <a:r>
              <a:rPr lang="en-US" dirty="0" err="1"/>
              <a:t>Azzaca</a:t>
            </a:r>
            <a:r>
              <a:rPr lang="en-US" dirty="0"/>
              <a:t>, 007 (Idaho 7), </a:t>
            </a:r>
            <a:r>
              <a:rPr lang="en-US" dirty="0" err="1"/>
              <a:t>Mandarania</a:t>
            </a:r>
            <a:r>
              <a:rPr lang="en-US" dirty="0"/>
              <a:t> Bavaria all work nicely.  Piney, dank, and earthy hops don't typically appear in this style.  We're not saying they won't work, and Treehouse has a beer called “Sap” that features Chinook hops, and it's delicious!  It just seems that the “juice bomb” IPA is typically where folks go with this style.</a:t>
            </a:r>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8422" r="14049"/>
          <a:stretch/>
        </p:blipFill>
        <p:spPr>
          <a:xfrm>
            <a:off x="7854043" y="0"/>
            <a:ext cx="4337957" cy="6857042"/>
          </a:xfrm>
          <a:prstGeom prst="rect">
            <a:avLst/>
          </a:prstGeom>
        </p:spPr>
      </p:pic>
    </p:spTree>
    <p:extLst>
      <p:ext uri="{BB962C8B-B14F-4D97-AF65-F5344CB8AC3E}">
        <p14:creationId xmlns:p14="http://schemas.microsoft.com/office/powerpoint/2010/main" val="300297810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Dry Hopping</a:t>
            </a:r>
            <a:endParaRPr lang="en-US" b="1" dirty="0"/>
          </a:p>
        </p:txBody>
      </p:sp>
      <p:sp>
        <p:nvSpPr>
          <p:cNvPr id="3" name="Content Placeholder 2"/>
          <p:cNvSpPr>
            <a:spLocks noGrp="1"/>
          </p:cNvSpPr>
          <p:nvPr>
            <p:ph idx="1"/>
          </p:nvPr>
        </p:nvSpPr>
        <p:spPr>
          <a:xfrm>
            <a:off x="838200" y="1825624"/>
            <a:ext cx="10515600" cy="5032375"/>
          </a:xfrm>
        </p:spPr>
        <p:txBody>
          <a:bodyPr/>
          <a:lstStyle/>
          <a:p>
            <a:r>
              <a:rPr lang="en-US" dirty="0" smtClean="0"/>
              <a:t>Primary tenant is timing of the dry hop.  As opposed to commonly held beliefs about dry hopping post fermentation, this style hinges on dry hopping during active fermentation. </a:t>
            </a:r>
          </a:p>
          <a:p>
            <a:r>
              <a:rPr lang="en-US" dirty="0" smtClean="0"/>
              <a:t>Eric checks gravity until his beer hits 50% attenuation, and then hits the beer with dry hop number 1.  If he intends on hopping a second time, he then waits until the beer is 4 points above expected terminal gravity, dry hops again, and then caps the fermenter, allowing the vessel to pressurize and retain any and all volatiles.</a:t>
            </a:r>
          </a:p>
          <a:p>
            <a:pPr lvl="0"/>
            <a:r>
              <a:rPr lang="en-US" dirty="0"/>
              <a:t>L</a:t>
            </a:r>
            <a:r>
              <a:rPr lang="en-US" dirty="0" smtClean="0"/>
              <a:t>ess </a:t>
            </a:r>
            <a:r>
              <a:rPr lang="en-US" dirty="0"/>
              <a:t>scientific approach.  </a:t>
            </a:r>
            <a:r>
              <a:rPr lang="en-US" dirty="0" smtClean="0"/>
              <a:t>Monitor </a:t>
            </a:r>
            <a:r>
              <a:rPr lang="en-US" dirty="0"/>
              <a:t>beer, and somewhere between 48 and 72 hours into active fermentation, high </a:t>
            </a:r>
            <a:r>
              <a:rPr lang="en-US" dirty="0" err="1"/>
              <a:t>krausen</a:t>
            </a:r>
            <a:r>
              <a:rPr lang="en-US" dirty="0"/>
              <a:t> is reached and the head begins to fall.  When I notice the beer has reached the break over point, I dry </a:t>
            </a:r>
            <a:r>
              <a:rPr lang="en-US" dirty="0" smtClean="0"/>
              <a:t>hop</a:t>
            </a:r>
            <a:r>
              <a:rPr lang="en-US" dirty="0"/>
              <a:t>.</a:t>
            </a:r>
          </a:p>
          <a:p>
            <a:endParaRPr lang="en-US" dirty="0"/>
          </a:p>
        </p:txBody>
      </p:sp>
    </p:spTree>
    <p:extLst>
      <p:ext uri="{BB962C8B-B14F-4D97-AF65-F5344CB8AC3E}">
        <p14:creationId xmlns:p14="http://schemas.microsoft.com/office/powerpoint/2010/main" val="8668088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Dry Hopping</a:t>
            </a:r>
            <a:endParaRPr lang="en-US" b="1" dirty="0"/>
          </a:p>
        </p:txBody>
      </p:sp>
      <p:sp>
        <p:nvSpPr>
          <p:cNvPr id="3" name="Content Placeholder 2"/>
          <p:cNvSpPr>
            <a:spLocks noGrp="1"/>
          </p:cNvSpPr>
          <p:nvPr>
            <p:ph idx="1"/>
          </p:nvPr>
        </p:nvSpPr>
        <p:spPr>
          <a:xfrm>
            <a:off x="3265714" y="1825624"/>
            <a:ext cx="8926286" cy="5032375"/>
          </a:xfrm>
        </p:spPr>
        <p:txBody>
          <a:bodyPr>
            <a:normAutofit/>
          </a:bodyPr>
          <a:lstStyle/>
          <a:p>
            <a:pPr lvl="0"/>
            <a:r>
              <a:rPr lang="en-US" dirty="0"/>
              <a:t>T</a:t>
            </a:r>
            <a:r>
              <a:rPr lang="en-US" dirty="0" smtClean="0"/>
              <a:t>wo </a:t>
            </a:r>
            <a:r>
              <a:rPr lang="en-US" dirty="0"/>
              <a:t>main reasons for hopping during active fermentation.  </a:t>
            </a:r>
            <a:endParaRPr lang="en-US" dirty="0" smtClean="0"/>
          </a:p>
          <a:p>
            <a:pPr lvl="0"/>
            <a:r>
              <a:rPr lang="en-US" dirty="0" smtClean="0"/>
              <a:t>Oxygen scrubbing – While </a:t>
            </a:r>
            <a:r>
              <a:rPr lang="en-US" dirty="0"/>
              <a:t>actively fermenting, the yeast cells should affectively scrub the oxygen trapped in the hop pellets or cones, limiting oxidation of the finished beer</a:t>
            </a:r>
            <a:r>
              <a:rPr lang="en-US" dirty="0" smtClean="0"/>
              <a:t>.</a:t>
            </a:r>
          </a:p>
          <a:p>
            <a:pPr lvl="0"/>
            <a:r>
              <a:rPr lang="en-US" dirty="0" smtClean="0"/>
              <a:t>Biotransformation – Chemical </a:t>
            </a:r>
            <a:r>
              <a:rPr lang="en-US" dirty="0"/>
              <a:t>modification/alteration of hop oils by the yeast cells. </a:t>
            </a:r>
            <a:r>
              <a:rPr lang="en-US" dirty="0" smtClean="0"/>
              <a:t> Assumption </a:t>
            </a:r>
            <a:r>
              <a:rPr lang="en-US" dirty="0"/>
              <a:t>is </a:t>
            </a:r>
            <a:r>
              <a:rPr lang="en-US" dirty="0" smtClean="0"/>
              <a:t>scavenging </a:t>
            </a:r>
            <a:r>
              <a:rPr lang="en-US" dirty="0"/>
              <a:t>of oils by yeast cells transforms the flavors of </a:t>
            </a:r>
            <a:r>
              <a:rPr lang="en-US" dirty="0" smtClean="0"/>
              <a:t>the hop </a:t>
            </a:r>
            <a:r>
              <a:rPr lang="en-US" dirty="0"/>
              <a:t>oils.  </a:t>
            </a:r>
            <a:r>
              <a:rPr lang="en-US" dirty="0" smtClean="0"/>
              <a:t>May be magic</a:t>
            </a:r>
            <a:r>
              <a:rPr lang="en-US" dirty="0"/>
              <a:t>, and the work of the beer gods.  A</a:t>
            </a:r>
            <a:r>
              <a:rPr lang="en-US" dirty="0" smtClean="0"/>
              <a:t>lso </a:t>
            </a:r>
            <a:r>
              <a:rPr lang="en-US" dirty="0"/>
              <a:t>potential for those hop oils that become attached to yeast cells to be more fully homogenized throughout the beer, increasing utilization overall</a:t>
            </a:r>
            <a:r>
              <a:rPr lang="en-US" dirty="0" smtClean="0"/>
              <a:t>.</a:t>
            </a:r>
          </a:p>
          <a:p>
            <a:pPr lvl="0"/>
            <a:endParaRPr lang="en-US" dirty="0"/>
          </a:p>
          <a:p>
            <a:endParaRPr lang="en-US" dirty="0"/>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7414" r="9504"/>
          <a:stretch/>
        </p:blipFill>
        <p:spPr>
          <a:xfrm>
            <a:off x="-16333" y="1825624"/>
            <a:ext cx="3135086" cy="5032376"/>
          </a:xfrm>
          <a:prstGeom prst="rect">
            <a:avLst/>
          </a:prstGeom>
        </p:spPr>
      </p:pic>
    </p:spTree>
    <p:extLst>
      <p:ext uri="{BB962C8B-B14F-4D97-AF65-F5344CB8AC3E}">
        <p14:creationId xmlns:p14="http://schemas.microsoft.com/office/powerpoint/2010/main" val="53886027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Water</a:t>
            </a:r>
            <a:endParaRPr lang="en-US" b="1" dirty="0"/>
          </a:p>
        </p:txBody>
      </p:sp>
      <p:sp>
        <p:nvSpPr>
          <p:cNvPr id="3" name="Content Placeholder 2"/>
          <p:cNvSpPr>
            <a:spLocks noGrp="1"/>
          </p:cNvSpPr>
          <p:nvPr>
            <p:ph idx="1"/>
          </p:nvPr>
        </p:nvSpPr>
        <p:spPr>
          <a:xfrm>
            <a:off x="838200" y="1825624"/>
            <a:ext cx="10515600" cy="5032375"/>
          </a:xfrm>
        </p:spPr>
        <p:txBody>
          <a:bodyPr/>
          <a:lstStyle/>
          <a:p>
            <a:pPr lvl="0"/>
            <a:r>
              <a:rPr lang="en-US" dirty="0" smtClean="0"/>
              <a:t>Probably single </a:t>
            </a:r>
            <a:r>
              <a:rPr lang="en-US" dirty="0"/>
              <a:t>biggest factor of this style.  </a:t>
            </a:r>
            <a:endParaRPr lang="en-US" dirty="0" smtClean="0"/>
          </a:p>
          <a:p>
            <a:pPr lvl="0"/>
            <a:r>
              <a:rPr lang="en-US" dirty="0" smtClean="0"/>
              <a:t>Previous </a:t>
            </a:r>
            <a:r>
              <a:rPr lang="en-US" dirty="0"/>
              <a:t>knowledge of west coast IPAs </a:t>
            </a:r>
            <a:r>
              <a:rPr lang="en-US" dirty="0" smtClean="0"/>
              <a:t>                                              always </a:t>
            </a:r>
            <a:r>
              <a:rPr lang="en-US" dirty="0"/>
              <a:t>favors sulfate over chloride.  </a:t>
            </a:r>
            <a:r>
              <a:rPr lang="en-US" dirty="0" smtClean="0"/>
              <a:t>                                                    Sulfate numbers </a:t>
            </a:r>
            <a:r>
              <a:rPr lang="en-US" dirty="0"/>
              <a:t>of </a:t>
            </a:r>
            <a:r>
              <a:rPr lang="en-US" dirty="0" smtClean="0"/>
              <a:t>200-300 </a:t>
            </a:r>
            <a:r>
              <a:rPr lang="en-US" dirty="0"/>
              <a:t>ppm and </a:t>
            </a:r>
            <a:r>
              <a:rPr lang="en-US" dirty="0" smtClean="0"/>
              <a:t>                                                     more </a:t>
            </a:r>
            <a:r>
              <a:rPr lang="en-US" dirty="0"/>
              <a:t>are not </a:t>
            </a:r>
            <a:r>
              <a:rPr lang="en-US" dirty="0" smtClean="0"/>
              <a:t>uncommon </a:t>
            </a:r>
            <a:r>
              <a:rPr lang="en-US" dirty="0"/>
              <a:t>in a west coast </a:t>
            </a:r>
            <a:r>
              <a:rPr lang="en-US" dirty="0" smtClean="0"/>
              <a:t>                                                      IPA</a:t>
            </a:r>
            <a:r>
              <a:rPr lang="en-US" dirty="0"/>
              <a:t>, aimed </a:t>
            </a:r>
            <a:r>
              <a:rPr lang="en-US" dirty="0" smtClean="0"/>
              <a:t>at accentuating </a:t>
            </a:r>
            <a:r>
              <a:rPr lang="en-US" dirty="0"/>
              <a:t>hop bitterness. </a:t>
            </a:r>
            <a:r>
              <a:rPr lang="en-US" dirty="0" smtClean="0"/>
              <a:t>                                                                                                  </a:t>
            </a:r>
            <a:r>
              <a:rPr lang="en-US" dirty="0" err="1" smtClean="0"/>
              <a:t>CaCl</a:t>
            </a:r>
            <a:r>
              <a:rPr lang="en-US" dirty="0" smtClean="0"/>
              <a:t>-calcium chloride </a:t>
            </a:r>
            <a:r>
              <a:rPr lang="en-US" dirty="0"/>
              <a:t>numbers would </a:t>
            </a:r>
            <a:r>
              <a:rPr lang="en-US" dirty="0" smtClean="0"/>
              <a:t>                                               typically </a:t>
            </a:r>
            <a:r>
              <a:rPr lang="en-US" dirty="0"/>
              <a:t>come </a:t>
            </a:r>
            <a:r>
              <a:rPr lang="en-US" dirty="0" smtClean="0"/>
              <a:t>in at </a:t>
            </a:r>
            <a:r>
              <a:rPr lang="en-US" dirty="0"/>
              <a:t>half of the sulfate.  </a:t>
            </a:r>
            <a:endParaRPr lang="en-US" dirty="0" smtClean="0"/>
          </a:p>
          <a:p>
            <a:pPr lvl="0"/>
            <a:r>
              <a:rPr lang="en-US" dirty="0" smtClean="0"/>
              <a:t>NEIPA </a:t>
            </a:r>
            <a:r>
              <a:rPr lang="en-US" dirty="0"/>
              <a:t>seems to turn that logic 180 degrees, and basically flip those values, favoring chloride over sulfate 2:1, maybe as much as 3:1.  The basic message here is that this style favors soft water, which starts with salt additions, and continues with malt bill.</a:t>
            </a:r>
          </a:p>
          <a:p>
            <a:endParaRPr lang="en-US" dirty="0"/>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l="13649" r="7734"/>
          <a:stretch/>
        </p:blipFill>
        <p:spPr>
          <a:xfrm>
            <a:off x="7246257" y="-12700"/>
            <a:ext cx="4963891" cy="4735517"/>
          </a:xfrm>
          <a:prstGeom prst="rect">
            <a:avLst/>
          </a:prstGeom>
        </p:spPr>
      </p:pic>
    </p:spTree>
    <p:extLst>
      <p:ext uri="{BB962C8B-B14F-4D97-AF65-F5344CB8AC3E}">
        <p14:creationId xmlns:p14="http://schemas.microsoft.com/office/powerpoint/2010/main" val="165504805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Yeast</a:t>
            </a:r>
            <a:endParaRPr lang="en-US" b="1" dirty="0"/>
          </a:p>
        </p:txBody>
      </p:sp>
      <p:sp>
        <p:nvSpPr>
          <p:cNvPr id="3" name="Content Placeholder 2"/>
          <p:cNvSpPr>
            <a:spLocks noGrp="1"/>
          </p:cNvSpPr>
          <p:nvPr>
            <p:ph idx="1"/>
          </p:nvPr>
        </p:nvSpPr>
        <p:spPr>
          <a:xfrm>
            <a:off x="838200" y="1825624"/>
            <a:ext cx="10515600" cy="5032375"/>
          </a:xfrm>
        </p:spPr>
        <p:txBody>
          <a:bodyPr>
            <a:normAutofit/>
          </a:bodyPr>
          <a:lstStyle/>
          <a:p>
            <a:pPr lvl="0"/>
            <a:r>
              <a:rPr lang="en-US" dirty="0"/>
              <a:t>H</a:t>
            </a:r>
            <a:r>
              <a:rPr lang="en-US" dirty="0" smtClean="0"/>
              <a:t>andful </a:t>
            </a:r>
            <a:r>
              <a:rPr lang="en-US" dirty="0"/>
              <a:t>of </a:t>
            </a:r>
            <a:r>
              <a:rPr lang="en-US" dirty="0" err="1"/>
              <a:t>uber</a:t>
            </a:r>
            <a:r>
              <a:rPr lang="en-US" dirty="0"/>
              <a:t> popular sac strains out there that get all the credit for making theses beers what they are.  It appears that the lineage of these strains are English derived, and of course some commercial breweries have their own house yeast that is kept under lock and key</a:t>
            </a:r>
            <a:r>
              <a:rPr lang="en-US" dirty="0" smtClean="0"/>
              <a:t>.</a:t>
            </a:r>
          </a:p>
          <a:p>
            <a:r>
              <a:rPr lang="en-US" dirty="0" err="1"/>
              <a:t>Wyeast</a:t>
            </a:r>
            <a:r>
              <a:rPr lang="en-US" dirty="0"/>
              <a:t> 1318 London Ale III.  Probably the most popular amongst homebrewers for this style.  An English strain, high flocculation, balances malt and hops, fruity esters, soft, balanced profile.</a:t>
            </a:r>
          </a:p>
          <a:p>
            <a:r>
              <a:rPr lang="en-US" dirty="0"/>
              <a:t>Conan (The Alchemist), Heady Topper Yeast.  Available from a handful of yeast labs, also called Vermont Ale yeast.  A notably finicky yeast, it is infamous for under attenuation.  Beer lore suggests that John </a:t>
            </a:r>
            <a:r>
              <a:rPr lang="en-US" dirty="0" err="1"/>
              <a:t>Kimmich</a:t>
            </a:r>
            <a:r>
              <a:rPr lang="en-US" dirty="0"/>
              <a:t> typically under pitches Conan, which benefits esters, and reportedly higher attenuation (?).</a:t>
            </a:r>
          </a:p>
          <a:p>
            <a:pPr lvl="0"/>
            <a:endParaRPr lang="en-US" dirty="0"/>
          </a:p>
          <a:p>
            <a:endParaRPr lang="en-US" dirty="0"/>
          </a:p>
        </p:txBody>
      </p:sp>
    </p:spTree>
    <p:extLst>
      <p:ext uri="{BB962C8B-B14F-4D97-AF65-F5344CB8AC3E}">
        <p14:creationId xmlns:p14="http://schemas.microsoft.com/office/powerpoint/2010/main" val="364787017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Yeast</a:t>
            </a:r>
            <a:endParaRPr lang="en-US" b="1" dirty="0"/>
          </a:p>
        </p:txBody>
      </p:sp>
      <p:sp>
        <p:nvSpPr>
          <p:cNvPr id="3" name="Content Placeholder 2"/>
          <p:cNvSpPr>
            <a:spLocks noGrp="1"/>
          </p:cNvSpPr>
          <p:nvPr>
            <p:ph idx="1"/>
          </p:nvPr>
        </p:nvSpPr>
        <p:spPr>
          <a:xfrm>
            <a:off x="838200" y="1825625"/>
            <a:ext cx="6607629" cy="4351338"/>
          </a:xfrm>
        </p:spPr>
        <p:txBody>
          <a:bodyPr/>
          <a:lstStyle/>
          <a:p>
            <a:pPr lvl="0"/>
            <a:r>
              <a:rPr lang="en-US" dirty="0"/>
              <a:t>WLP023 Burton Ale from White </a:t>
            </a:r>
            <a:r>
              <a:rPr lang="en-US" dirty="0" smtClean="0"/>
              <a:t>Labs</a:t>
            </a:r>
          </a:p>
          <a:p>
            <a:pPr lvl="0"/>
            <a:endParaRPr lang="en-US" dirty="0"/>
          </a:p>
          <a:p>
            <a:pPr lvl="0"/>
            <a:r>
              <a:rPr lang="en-US" dirty="0"/>
              <a:t>WLP007 Dry English Ale from White </a:t>
            </a:r>
            <a:r>
              <a:rPr lang="en-US" dirty="0" smtClean="0"/>
              <a:t>Labs</a:t>
            </a:r>
          </a:p>
          <a:p>
            <a:pPr lvl="0"/>
            <a:endParaRPr lang="en-US" dirty="0"/>
          </a:p>
          <a:p>
            <a:pPr lvl="0"/>
            <a:r>
              <a:rPr lang="en-US" dirty="0"/>
              <a:t>Good old </a:t>
            </a:r>
            <a:r>
              <a:rPr lang="en-US" dirty="0" smtClean="0"/>
              <a:t>Chico/001/1056-Warrant </a:t>
            </a:r>
            <a:r>
              <a:rPr lang="en-US" dirty="0"/>
              <a:t>some experimentation to determine just how much of a role yeast plays in this style of beer.</a:t>
            </a:r>
          </a:p>
          <a:p>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32694" y="-12701"/>
            <a:ext cx="4672006" cy="6907279"/>
          </a:xfrm>
          <a:prstGeom prst="rect">
            <a:avLst/>
          </a:prstGeom>
        </p:spPr>
      </p:pic>
    </p:spTree>
    <p:extLst>
      <p:ext uri="{BB962C8B-B14F-4D97-AF65-F5344CB8AC3E}">
        <p14:creationId xmlns:p14="http://schemas.microsoft.com/office/powerpoint/2010/main" val="420683414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Wrap Up</a:t>
            </a:r>
            <a:endParaRPr lang="en-US" b="1" dirty="0"/>
          </a:p>
        </p:txBody>
      </p:sp>
      <p:sp>
        <p:nvSpPr>
          <p:cNvPr id="3" name="Content Placeholder 2"/>
          <p:cNvSpPr>
            <a:spLocks noGrp="1"/>
          </p:cNvSpPr>
          <p:nvPr>
            <p:ph idx="1"/>
          </p:nvPr>
        </p:nvSpPr>
        <p:spPr>
          <a:xfrm>
            <a:off x="838200" y="1825624"/>
            <a:ext cx="10515600" cy="5032375"/>
          </a:xfrm>
        </p:spPr>
        <p:txBody>
          <a:bodyPr>
            <a:normAutofit/>
          </a:bodyPr>
          <a:lstStyle/>
          <a:p>
            <a:pPr lvl="0"/>
            <a:r>
              <a:rPr lang="en-US" dirty="0"/>
              <a:t>Simple malt bill with a low SRM, </a:t>
            </a:r>
            <a:r>
              <a:rPr lang="en-US" dirty="0" smtClean="0"/>
              <a:t>use either </a:t>
            </a:r>
            <a:r>
              <a:rPr lang="en-US" dirty="0"/>
              <a:t>flaked adjuncts, and/or wheat malt</a:t>
            </a:r>
          </a:p>
          <a:p>
            <a:pPr lvl="0"/>
            <a:r>
              <a:rPr lang="en-US" dirty="0"/>
              <a:t>Primarily late hop additions and carefully timed dry hops</a:t>
            </a:r>
          </a:p>
          <a:p>
            <a:pPr lvl="0"/>
            <a:r>
              <a:rPr lang="en-US" dirty="0"/>
              <a:t>Soft water</a:t>
            </a:r>
          </a:p>
          <a:p>
            <a:pPr lvl="0"/>
            <a:r>
              <a:rPr lang="en-US" dirty="0"/>
              <a:t>English derived yeast strains that favor fruity ester production</a:t>
            </a:r>
          </a:p>
          <a:p>
            <a:pPr lvl="0"/>
            <a:r>
              <a:rPr lang="en-US" dirty="0"/>
              <a:t>Defeating uneducated opinions that proclaim that a hazy beer is an “unfinished” beer, with incomplete attenuation and cloying sweetness.  This is simply untrue.  Finished NEIPA should typically fall in the 1.010-1.015 range, with respect to adjuncts and/or lactose.  ABV typically rests between 6-8%, which allows the hops to be star of the show, without being overly </a:t>
            </a:r>
            <a:r>
              <a:rPr lang="en-US" dirty="0" err="1"/>
              <a:t>sessionable</a:t>
            </a:r>
            <a:r>
              <a:rPr lang="en-US" dirty="0"/>
              <a:t> or imperial in nature.</a:t>
            </a:r>
          </a:p>
          <a:p>
            <a:endParaRPr lang="en-US" dirty="0"/>
          </a:p>
        </p:txBody>
      </p:sp>
    </p:spTree>
    <p:extLst>
      <p:ext uri="{BB962C8B-B14F-4D97-AF65-F5344CB8AC3E}">
        <p14:creationId xmlns:p14="http://schemas.microsoft.com/office/powerpoint/2010/main" val="170393467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Some Information to  Check Out</a:t>
            </a:r>
            <a:endParaRPr lang="en-US" b="1" dirty="0"/>
          </a:p>
        </p:txBody>
      </p:sp>
      <p:sp>
        <p:nvSpPr>
          <p:cNvPr id="3" name="Content Placeholder 2"/>
          <p:cNvSpPr>
            <a:spLocks noGrp="1"/>
          </p:cNvSpPr>
          <p:nvPr>
            <p:ph idx="1"/>
          </p:nvPr>
        </p:nvSpPr>
        <p:spPr>
          <a:xfrm>
            <a:off x="838200" y="1825624"/>
            <a:ext cx="10515600" cy="4918075"/>
          </a:xfrm>
        </p:spPr>
        <p:txBody>
          <a:bodyPr>
            <a:normAutofit/>
          </a:bodyPr>
          <a:lstStyle/>
          <a:p>
            <a:r>
              <a:rPr lang="en-US" dirty="0" smtClean="0"/>
              <a:t>BYO October 2016: The Rise of the Haze</a:t>
            </a:r>
          </a:p>
          <a:p>
            <a:r>
              <a:rPr lang="en-US" dirty="0" smtClean="0">
                <a:hlinkClick r:id="rId2"/>
              </a:rPr>
              <a:t>https</a:t>
            </a:r>
            <a:r>
              <a:rPr lang="en-US" dirty="0">
                <a:hlinkClick r:id="rId2"/>
              </a:rPr>
              <a:t>://</a:t>
            </a:r>
            <a:r>
              <a:rPr lang="en-US" dirty="0" smtClean="0">
                <a:hlinkClick r:id="rId2"/>
              </a:rPr>
              <a:t>beerandbrewing.com/6800447930/article/go-northeast-young-man-the-regional-juicification-of-america-s-most-popular</a:t>
            </a:r>
            <a:endParaRPr lang="en-US" dirty="0" smtClean="0"/>
          </a:p>
          <a:p>
            <a:r>
              <a:rPr lang="en-US" dirty="0" smtClean="0">
                <a:hlinkClick r:id="rId3"/>
              </a:rPr>
              <a:t>https</a:t>
            </a:r>
            <a:r>
              <a:rPr lang="en-US" dirty="0">
                <a:hlinkClick r:id="rId3"/>
              </a:rPr>
              <a:t>://</a:t>
            </a:r>
            <a:r>
              <a:rPr lang="en-US" dirty="0" smtClean="0">
                <a:hlinkClick r:id="rId3"/>
              </a:rPr>
              <a:t>beerandbrewing.com/4060596424/article/whats-with-the-haze</a:t>
            </a:r>
            <a:endParaRPr lang="en-US" dirty="0" smtClean="0"/>
          </a:p>
          <a:p>
            <a:r>
              <a:rPr lang="en-US" dirty="0">
                <a:hlinkClick r:id="rId4"/>
              </a:rPr>
              <a:t>https://www.homebrewersassociation.org/news/new-england-ipa-haze-craze</a:t>
            </a:r>
            <a:r>
              <a:rPr lang="en-US" dirty="0" smtClean="0">
                <a:hlinkClick r:id="rId4"/>
              </a:rPr>
              <a:t>/</a:t>
            </a:r>
            <a:endParaRPr lang="en-US" dirty="0" smtClean="0"/>
          </a:p>
          <a:p>
            <a:r>
              <a:rPr lang="en-US" dirty="0">
                <a:hlinkClick r:id="rId5"/>
              </a:rPr>
              <a:t>https://www.homebrewersassociation.org/how-to-brew/tips-brewing-new-england-ipa</a:t>
            </a:r>
            <a:r>
              <a:rPr lang="en-US" dirty="0" smtClean="0">
                <a:hlinkClick r:id="rId5"/>
              </a:rPr>
              <a:t>/</a:t>
            </a:r>
            <a:endParaRPr lang="en-US" dirty="0" smtClean="0"/>
          </a:p>
          <a:p>
            <a:endParaRPr lang="en-US" dirty="0"/>
          </a:p>
        </p:txBody>
      </p:sp>
    </p:spTree>
    <p:extLst>
      <p:ext uri="{BB962C8B-B14F-4D97-AF65-F5344CB8AC3E}">
        <p14:creationId xmlns:p14="http://schemas.microsoft.com/office/powerpoint/2010/main" val="29699000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Recipes</a:t>
            </a:r>
            <a:endParaRPr lang="en-US" b="1" dirty="0"/>
          </a:p>
        </p:txBody>
      </p:sp>
      <p:sp>
        <p:nvSpPr>
          <p:cNvPr id="3" name="Content Placeholder 2"/>
          <p:cNvSpPr>
            <a:spLocks noGrp="1"/>
          </p:cNvSpPr>
          <p:nvPr>
            <p:ph idx="1"/>
          </p:nvPr>
        </p:nvSpPr>
        <p:spPr/>
        <p:txBody>
          <a:bodyPr/>
          <a:lstStyle/>
          <a:p>
            <a:r>
              <a:rPr lang="en-US" dirty="0">
                <a:hlinkClick r:id="rId2"/>
              </a:rPr>
              <a:t>https://</a:t>
            </a:r>
            <a:r>
              <a:rPr lang="en-US" dirty="0" smtClean="0">
                <a:hlinkClick r:id="rId2"/>
              </a:rPr>
              <a:t>beerandbrewing.com/7ivI7bPWso8CUieIEiocom/article/noda-brewing-new-england-style-ipa-recipe</a:t>
            </a:r>
            <a:endParaRPr lang="en-US" dirty="0" smtClean="0"/>
          </a:p>
          <a:p>
            <a:endParaRPr lang="en-US" dirty="0" smtClean="0"/>
          </a:p>
          <a:p>
            <a:r>
              <a:rPr lang="en-US" dirty="0">
                <a:hlinkClick r:id="rId3"/>
              </a:rPr>
              <a:t>https://</a:t>
            </a:r>
            <a:r>
              <a:rPr lang="en-US" dirty="0" smtClean="0">
                <a:hlinkClick r:id="rId3"/>
              </a:rPr>
              <a:t>beerandbrewing.com/6llttX4yD6qKMUQgAmkg62/article/door-county-brewing-new-england-style-ipa-recipe</a:t>
            </a:r>
            <a:endParaRPr lang="en-US" dirty="0" smtClean="0"/>
          </a:p>
          <a:p>
            <a:endParaRPr lang="en-US" dirty="0" smtClean="0"/>
          </a:p>
          <a:p>
            <a:r>
              <a:rPr lang="en-US" dirty="0">
                <a:hlinkClick r:id="rId4"/>
              </a:rPr>
              <a:t>https://</a:t>
            </a:r>
            <a:r>
              <a:rPr lang="en-US" dirty="0" smtClean="0">
                <a:hlinkClick r:id="rId4"/>
              </a:rPr>
              <a:t>beerandbrewing.com/7FW4kwQBtmoQEuk8oU4oYG/article/weldwerks-brewing-co-juicy-bits-new-england-style-ipa</a:t>
            </a:r>
            <a:endParaRPr lang="en-US" dirty="0" smtClean="0"/>
          </a:p>
          <a:p>
            <a:endParaRPr lang="en-US" dirty="0"/>
          </a:p>
        </p:txBody>
      </p:sp>
    </p:spTree>
    <p:extLst>
      <p:ext uri="{BB962C8B-B14F-4D97-AF65-F5344CB8AC3E}">
        <p14:creationId xmlns:p14="http://schemas.microsoft.com/office/powerpoint/2010/main" val="310280459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154</TotalTime>
  <Words>1458</Words>
  <Application>Microsoft Office PowerPoint</Application>
  <PresentationFormat>Widescreen</PresentationFormat>
  <Paragraphs>69</Paragraphs>
  <Slides>16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Calibri</vt:lpstr>
      <vt:lpstr>Calibri Light</vt:lpstr>
      <vt:lpstr>Office Theme</vt:lpstr>
      <vt:lpstr>Technical Concepts Meeting-Core Style Principles of the New England Pale Ale/New England India Pale Ale </vt:lpstr>
      <vt:lpstr>What is NE IPA?</vt:lpstr>
      <vt:lpstr>Grain Bill</vt:lpstr>
      <vt:lpstr>Adjuncts</vt:lpstr>
      <vt:lpstr>Adjuncts</vt:lpstr>
      <vt:lpstr>Hops</vt:lpstr>
      <vt:lpstr>Hops</vt:lpstr>
      <vt:lpstr>Hops</vt:lpstr>
      <vt:lpstr>Dry Hopping</vt:lpstr>
      <vt:lpstr>Dry Hopping</vt:lpstr>
      <vt:lpstr>Water</vt:lpstr>
      <vt:lpstr>Yeast</vt:lpstr>
      <vt:lpstr>Yeast</vt:lpstr>
      <vt:lpstr>Wrap Up</vt:lpstr>
      <vt:lpstr>Some Information to  Check Out</vt:lpstr>
      <vt:lpstr>Recipes</vt:lpstr>
    </vt:vector>
  </TitlesOfParts>
  <Company>Member Company of the AEGON Group</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Technical Concepts Meeting-Core Style Principles of the New England Pale Ale/New England India Pale Ale</dc:title>
  <dc:creator>Franklin, Matthew</dc:creator>
  <cp:lastModifiedBy>Franklin, Matthew</cp:lastModifiedBy>
  <cp:revision>23</cp:revision>
  <dcterms:created xsi:type="dcterms:W3CDTF">2017-01-30T21:38:40Z</dcterms:created>
  <dcterms:modified xsi:type="dcterms:W3CDTF">2017-02-01T22:27:33Z</dcterms:modified>
</cp:coreProperties>
</file>